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4" r:id="rId19"/>
    <p:sldId id="275" r:id="rId20"/>
    <p:sldId id="276" r:id="rId21"/>
    <p:sldId id="277" r:id="rId22"/>
    <p:sldId id="278" r:id="rId23"/>
    <p:sldId id="279" r:id="rId24"/>
    <p:sldId id="282" r:id="rId25"/>
    <p:sldId id="280" r:id="rId26"/>
    <p:sldId id="281" r:id="rId27"/>
    <p:sldId id="283" r:id="rId28"/>
    <p:sldId id="284" r:id="rId29"/>
    <p:sldId id="285" r:id="rId30"/>
    <p:sldId id="319" r:id="rId31"/>
    <p:sldId id="286" r:id="rId32"/>
    <p:sldId id="287" r:id="rId33"/>
    <p:sldId id="288" r:id="rId34"/>
    <p:sldId id="289" r:id="rId35"/>
    <p:sldId id="290" r:id="rId36"/>
    <p:sldId id="32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36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E539B-7DF3-454F-A430-A3A746C711F6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4DFA0-EEE0-4CF1-86C0-1594C1FB08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E539B-7DF3-454F-A430-A3A746C711F6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4DFA0-EEE0-4CF1-86C0-1594C1FB08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E539B-7DF3-454F-A430-A3A746C711F6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4DFA0-EEE0-4CF1-86C0-1594C1FB08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E539B-7DF3-454F-A430-A3A746C711F6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4DFA0-EEE0-4CF1-86C0-1594C1FB08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E539B-7DF3-454F-A430-A3A746C711F6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4DFA0-EEE0-4CF1-86C0-1594C1FB08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E539B-7DF3-454F-A430-A3A746C711F6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4DFA0-EEE0-4CF1-86C0-1594C1FB08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E539B-7DF3-454F-A430-A3A746C711F6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4DFA0-EEE0-4CF1-86C0-1594C1FB08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E539B-7DF3-454F-A430-A3A746C711F6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4DFA0-EEE0-4CF1-86C0-1594C1FB08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E539B-7DF3-454F-A430-A3A746C711F6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4DFA0-EEE0-4CF1-86C0-1594C1FB08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E539B-7DF3-454F-A430-A3A746C711F6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4DFA0-EEE0-4CF1-86C0-1594C1FB08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A65E539B-7DF3-454F-A430-A3A746C711F6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51F4DFA0-EEE0-4CF1-86C0-1594C1FB08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A65E539B-7DF3-454F-A430-A3A746C711F6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1F4DFA0-EEE0-4CF1-86C0-1594C1FB081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Byzantine &amp; Islamic Empires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6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Hagia</a:t>
            </a:r>
            <a:r>
              <a:rPr lang="en-US" dirty="0" smtClean="0"/>
              <a:t> Sophia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Hagia</a:t>
            </a:r>
            <a:r>
              <a:rPr lang="en-US" dirty="0" smtClean="0"/>
              <a:t> Sophia was a magnificent example of Byzantine architecture and still stands today in Istanbul (formerly Constantinople). </a:t>
            </a:r>
            <a:endParaRPr lang="en-US" dirty="0"/>
          </a:p>
        </p:txBody>
      </p:sp>
      <p:pic>
        <p:nvPicPr>
          <p:cNvPr id="4" name="Picture 3" descr="Hagia Sophia ar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9800" y="3581400"/>
            <a:ext cx="2609850" cy="1752600"/>
          </a:xfrm>
          <a:prstGeom prst="rect">
            <a:avLst/>
          </a:prstGeom>
        </p:spPr>
      </p:pic>
      <p:pic>
        <p:nvPicPr>
          <p:cNvPr id="5" name="Picture 4" descr="Hagia Sophia ceilin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" y="3657600"/>
            <a:ext cx="2590800" cy="1762125"/>
          </a:xfrm>
          <a:prstGeom prst="rect">
            <a:avLst/>
          </a:prstGeom>
        </p:spPr>
      </p:pic>
      <p:pic>
        <p:nvPicPr>
          <p:cNvPr id="6" name="Picture 5" descr="Hagia Sophia externa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00400" y="3886200"/>
            <a:ext cx="2761836" cy="235267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 left by Justinian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Neglected defense of the eastern and northern borders.</a:t>
            </a:r>
          </a:p>
          <a:p>
            <a:r>
              <a:rPr lang="en-US" dirty="0" smtClean="0"/>
              <a:t>Too much spending on military and building left the empire in financial trouble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Eastern &amp; Western Churches Separate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Constantinople was a “Christian city.”</a:t>
            </a:r>
          </a:p>
          <a:p>
            <a:r>
              <a:rPr lang="en-US" dirty="0" smtClean="0"/>
              <a:t>Constantinople’s patriarch held the highest position in the eastern Roman empire.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Eastern &amp; Western Churches Separate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Rivalry developed between eastern &amp; western churches.</a:t>
            </a:r>
          </a:p>
          <a:p>
            <a:pPr lvl="1"/>
            <a:r>
              <a:rPr lang="en-US" dirty="0" smtClean="0"/>
              <a:t>The pope from Rome tried to assume authority over churches in Italy that the Patriarch of Constantinople had been in charge of.</a:t>
            </a:r>
          </a:p>
          <a:p>
            <a:pPr lvl="1"/>
            <a:r>
              <a:rPr lang="en-US" dirty="0" smtClean="0"/>
              <a:t>The Patriarch refused to relinquish control.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Eastern &amp; Western Churches Separate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Then the Pope of Rome and the Patriarch of Constantinople </a:t>
            </a:r>
            <a:r>
              <a:rPr lang="en-US" b="1" dirty="0" smtClean="0"/>
              <a:t>excommunicated</a:t>
            </a:r>
            <a:r>
              <a:rPr lang="en-US" dirty="0" smtClean="0"/>
              <a:t> each other.</a:t>
            </a:r>
          </a:p>
          <a:p>
            <a:r>
              <a:rPr lang="en-US" dirty="0" smtClean="0"/>
              <a:t>That is, they excluded each other from the fellowship of the church.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Eastern &amp; Western Churches Separate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They also differed on </a:t>
            </a:r>
          </a:p>
          <a:p>
            <a:pPr lvl="1"/>
            <a:r>
              <a:rPr lang="en-US" dirty="0" smtClean="0"/>
              <a:t>When to celebrate Easter</a:t>
            </a:r>
          </a:p>
          <a:p>
            <a:pPr lvl="1"/>
            <a:r>
              <a:rPr lang="en-US" dirty="0" smtClean="0"/>
              <a:t>Whether priests should marry</a:t>
            </a:r>
          </a:p>
          <a:p>
            <a:pPr lvl="1"/>
            <a:r>
              <a:rPr lang="en-US" dirty="0" smtClean="0"/>
              <a:t>Whether the church should use </a:t>
            </a:r>
            <a:r>
              <a:rPr lang="en-US" b="1" dirty="0" smtClean="0"/>
              <a:t>icons</a:t>
            </a:r>
            <a:r>
              <a:rPr lang="en-US" dirty="0" smtClean="0"/>
              <a:t>, painted images of Christ and the saints.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Eastern &amp; Western Churches Separate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Roman church was influenced by the pagan practices of ancient Rome and the Germanic tribes.</a:t>
            </a:r>
          </a:p>
          <a:p>
            <a:r>
              <a:rPr lang="en-US" dirty="0" smtClean="0"/>
              <a:t>The Eastern church was influenced by Greek and Oriental ideas.</a:t>
            </a:r>
          </a:p>
          <a:p>
            <a:r>
              <a:rPr lang="en-US" dirty="0" smtClean="0"/>
              <a:t>Both adopted non-biblical elements.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Eastern &amp; Western Churches Separate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church in the East became the state church.  </a:t>
            </a:r>
          </a:p>
          <a:p>
            <a:r>
              <a:rPr lang="en-US" dirty="0" smtClean="0"/>
              <a:t>The political ruler and the religious leader were the same person.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Empire Under Siege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Constantinople withstood the attacks because of</a:t>
            </a:r>
          </a:p>
          <a:p>
            <a:pPr lvl="1"/>
            <a:r>
              <a:rPr lang="en-US" dirty="0" smtClean="0"/>
              <a:t>Its defensible location</a:t>
            </a:r>
          </a:p>
          <a:p>
            <a:pPr lvl="1"/>
            <a:r>
              <a:rPr lang="en-US" dirty="0" smtClean="0"/>
              <a:t>Its strong fortifications</a:t>
            </a:r>
          </a:p>
          <a:p>
            <a:pPr lvl="1"/>
            <a:r>
              <a:rPr lang="en-US" dirty="0" smtClean="0"/>
              <a:t>Greek fire!</a:t>
            </a:r>
          </a:p>
          <a:p>
            <a:pPr lvl="1"/>
            <a:endParaRPr lang="en-US" dirty="0" smtClean="0"/>
          </a:p>
          <a:p>
            <a:pPr lvl="1">
              <a:buNone/>
            </a:pPr>
            <a:r>
              <a:rPr lang="en-US" dirty="0" smtClean="0"/>
              <a:t>But they still lost much of the empire: Syria, Palestine, Egypt, North Africa to the Muslims.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See map page 129.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Eastern Roman Empire became known as the </a:t>
            </a:r>
            <a:r>
              <a:rPr lang="en-US" b="1" dirty="0" smtClean="0"/>
              <a:t>Byzantine Empire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Empire Under Siege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From 850-1050, the Byzantine empire made a comeback.</a:t>
            </a:r>
          </a:p>
          <a:p>
            <a:r>
              <a:rPr lang="en-US" dirty="0" smtClean="0"/>
              <a:t>Under Basil II, known as the </a:t>
            </a:r>
            <a:r>
              <a:rPr lang="en-US" dirty="0" err="1" smtClean="0"/>
              <a:t>Bulgar</a:t>
            </a:r>
            <a:r>
              <a:rPr lang="en-US" dirty="0" smtClean="0"/>
              <a:t> Slayer, (976-1025) the empire had its most successes.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Obstacles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Commercial rivals – Venice, Italy</a:t>
            </a:r>
          </a:p>
          <a:p>
            <a:r>
              <a:rPr lang="en-US" dirty="0" smtClean="0"/>
              <a:t>Seljuk Turks – took Asia Minor in 1071 @ the </a:t>
            </a:r>
            <a:r>
              <a:rPr lang="en-US" b="1" dirty="0" smtClean="0"/>
              <a:t>Battle of </a:t>
            </a:r>
            <a:r>
              <a:rPr lang="en-US" b="1" dirty="0" err="1" smtClean="0"/>
              <a:t>Manzikert</a:t>
            </a:r>
            <a:endParaRPr lang="en-US" b="1" dirty="0" smtClean="0"/>
          </a:p>
          <a:p>
            <a:r>
              <a:rPr lang="en-US" dirty="0" smtClean="0"/>
              <a:t>Emperor asked Christians in the west for help.</a:t>
            </a:r>
          </a:p>
          <a:p>
            <a:r>
              <a:rPr lang="en-US" dirty="0" smtClean="0"/>
              <a:t>The result was a series of </a:t>
            </a:r>
            <a:r>
              <a:rPr lang="en-US" b="1" dirty="0" smtClean="0"/>
              <a:t>Crusades</a:t>
            </a:r>
            <a:r>
              <a:rPr lang="en-US" dirty="0" smtClean="0"/>
              <a:t> to free the east and the Holy Land in Palestine from Muslim rule.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Crusades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1204, the Christian army from the west invaded Constantinople, capturing and looting the city.</a:t>
            </a:r>
          </a:p>
          <a:p>
            <a:r>
              <a:rPr lang="en-US" dirty="0" smtClean="0"/>
              <a:t>Apparently, Venetian merchants had sent the “Crusaders” to Constantinople to destroy their commercial rival.</a:t>
            </a:r>
          </a:p>
          <a:p>
            <a:r>
              <a:rPr lang="en-US" dirty="0" smtClean="0"/>
              <a:t>Neither their cause nor their conduct was holy!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Crusades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Byzantine empire never recovered fully from that attack.</a:t>
            </a:r>
          </a:p>
          <a:p>
            <a:r>
              <a:rPr lang="en-US" dirty="0" smtClean="0"/>
              <a:t>It went on for 200 years, severely weakened.</a:t>
            </a:r>
          </a:p>
          <a:p>
            <a:r>
              <a:rPr lang="en-US" dirty="0" smtClean="0"/>
              <a:t>Then in 1453, the Muslim Ottoman Turks, sacked the city and killed the last Byzantine emperor.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Page 132.  Read The Fall of Constantinople, May 30, 1453.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Constantinople was a Christian city, why did God let it fall to the Muslims?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Muslims turned the </a:t>
            </a:r>
            <a:r>
              <a:rPr lang="en-US" dirty="0" err="1" smtClean="0"/>
              <a:t>Hagia</a:t>
            </a:r>
            <a:r>
              <a:rPr lang="en-US" dirty="0" smtClean="0"/>
              <a:t> Sophia into a mosque and added Minarets.  They covered the beautiful frescos because their religion prohibits picturing human figures.</a:t>
            </a:r>
          </a:p>
          <a:p>
            <a:r>
              <a:rPr lang="en-US" dirty="0" smtClean="0"/>
              <a:t>In 1935, the Turkish government turned the </a:t>
            </a:r>
            <a:r>
              <a:rPr lang="en-US" dirty="0" err="1" smtClean="0"/>
              <a:t>Hagia</a:t>
            </a:r>
            <a:r>
              <a:rPr lang="en-US" dirty="0" smtClean="0"/>
              <a:t> Sophia into a museum.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Contributions of the Byzantine Civilization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Byzantine Empire had acted as a shield for the west against the spread of Islam.</a:t>
            </a:r>
          </a:p>
          <a:p>
            <a:r>
              <a:rPr lang="en-US" dirty="0" smtClean="0"/>
              <a:t>The Byzantine Empire helped preserve and transmit the classical heritage of Greece and Rome.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Contributions of the Byzantine Civilization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people groups copied the governmental system of the Byzantines, which had come from ancient Rome.</a:t>
            </a:r>
          </a:p>
          <a:p>
            <a:r>
              <a:rPr lang="en-US" dirty="0" smtClean="0"/>
              <a:t>Many pagan people of Eastern Europe adopted Orthodox Christianity and Byzantine culture.</a:t>
            </a:r>
          </a:p>
          <a:p>
            <a:r>
              <a:rPr lang="en-US" dirty="0" smtClean="0"/>
              <a:t>Cyril &amp; Methodius took the gospel and a written language system to the Slavic people of Russia and southeastern Europe.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Contributions of the Byzantine Civilization</a:t>
            </a:r>
            <a:endParaRPr lang="en-US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Byzantine art was beautiful and glorified God.</a:t>
            </a:r>
          </a:p>
          <a:p>
            <a:r>
              <a:rPr lang="en-US" dirty="0" smtClean="0"/>
              <a:t>They used mosaics to decorate and tell stories.</a:t>
            </a:r>
          </a:p>
          <a:p>
            <a:r>
              <a:rPr lang="en-US" dirty="0" smtClean="0"/>
              <a:t>The churches were beautiful examples of Byzantine architecture, copied by many cultures.</a:t>
            </a:r>
          </a:p>
          <a:p>
            <a:r>
              <a:rPr lang="en-US" dirty="0" smtClean="0"/>
              <a:t>Domed structures, such as the </a:t>
            </a:r>
            <a:r>
              <a:rPr lang="en-US" dirty="0" err="1" smtClean="0"/>
              <a:t>Hagia</a:t>
            </a:r>
            <a:r>
              <a:rPr lang="en-US" dirty="0" smtClean="0"/>
              <a:t> Sophia.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Constantine, in 330 AD, moved the capital of the Roman Empire to Asia Minor, now Turkey.  He called the capital “New Rome,” but it became known as </a:t>
            </a:r>
            <a:r>
              <a:rPr lang="en-US" b="1" dirty="0" smtClean="0"/>
              <a:t>Constantinople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Early Russia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Early Russia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Russia spans 2 continents and is ethnically diverse.</a:t>
            </a:r>
          </a:p>
          <a:p>
            <a:r>
              <a:rPr lang="en-US" dirty="0" smtClean="0"/>
              <a:t>The most populous group is the Slavs.</a:t>
            </a:r>
          </a:p>
          <a:p>
            <a:pPr lvl="1"/>
            <a:r>
              <a:rPr lang="en-US" dirty="0" smtClean="0"/>
              <a:t>West Slavs – Poles &amp; Czechs – Danube Region</a:t>
            </a:r>
          </a:p>
          <a:p>
            <a:pPr lvl="1"/>
            <a:r>
              <a:rPr lang="en-US" dirty="0" err="1" smtClean="0"/>
              <a:t>Yugo</a:t>
            </a:r>
            <a:r>
              <a:rPr lang="en-US" dirty="0" smtClean="0"/>
              <a:t>-Slavs – South Slavs – Balkan area</a:t>
            </a:r>
          </a:p>
          <a:p>
            <a:pPr lvl="1"/>
            <a:r>
              <a:rPr lang="en-US" dirty="0" smtClean="0"/>
              <a:t>East Slavs – ancestors of the Russians – between the Baltic Sea and the Black Sea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Early Russia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Varangians</a:t>
            </a:r>
            <a:r>
              <a:rPr lang="en-US" dirty="0" smtClean="0"/>
              <a:t> – Swedish Norsemen who plundered then settled the inland waterways between the Baltic Sea and the Black Sea.</a:t>
            </a:r>
          </a:p>
          <a:p>
            <a:r>
              <a:rPr lang="en-US" dirty="0" smtClean="0"/>
              <a:t>Rurik, a </a:t>
            </a:r>
            <a:r>
              <a:rPr lang="en-US" dirty="0" err="1" smtClean="0"/>
              <a:t>Varangian</a:t>
            </a:r>
            <a:r>
              <a:rPr lang="en-US" dirty="0" smtClean="0"/>
              <a:t> warrior, took control of Novgorod in 862, marking the beginning of Russian history.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Early Russia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Russia was strongly influenced by the Byzantine culture.</a:t>
            </a:r>
          </a:p>
          <a:p>
            <a:pPr lvl="1"/>
            <a:r>
              <a:rPr lang="en-US" dirty="0" smtClean="0"/>
              <a:t>Vladimir I adopted Byzantine Christianity in 988.</a:t>
            </a:r>
          </a:p>
          <a:p>
            <a:pPr lvl="1"/>
            <a:r>
              <a:rPr lang="en-US" dirty="0" smtClean="0"/>
              <a:t>Art </a:t>
            </a:r>
          </a:p>
          <a:p>
            <a:pPr lvl="2"/>
            <a:r>
              <a:rPr lang="en-US" dirty="0" smtClean="0"/>
              <a:t>Russian icons </a:t>
            </a:r>
          </a:p>
          <a:p>
            <a:pPr lvl="2"/>
            <a:r>
              <a:rPr lang="en-US" dirty="0" smtClean="0"/>
              <a:t>Onion-shaped dome</a:t>
            </a:r>
          </a:p>
          <a:p>
            <a:pPr lvl="1"/>
            <a:r>
              <a:rPr lang="en-US" dirty="0" smtClean="0"/>
              <a:t>Slavic alphabet</a:t>
            </a:r>
          </a:p>
          <a:p>
            <a:pPr lvl="2"/>
            <a:r>
              <a:rPr lang="en-US" dirty="0" smtClean="0"/>
              <a:t>Greek writings into Slavic</a:t>
            </a:r>
          </a:p>
          <a:p>
            <a:pPr lvl="2"/>
            <a:r>
              <a:rPr lang="en-US" dirty="0" smtClean="0"/>
              <a:t>Native Russian literature</a:t>
            </a:r>
          </a:p>
          <a:p>
            <a:pPr lvl="2"/>
            <a:r>
              <a:rPr lang="en-US" dirty="0" smtClean="0"/>
              <a:t>Russian icons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Early Russia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Yaroslav</a:t>
            </a:r>
            <a:r>
              <a:rPr lang="en-US" smtClean="0"/>
              <a:t> “the </a:t>
            </a:r>
            <a:r>
              <a:rPr lang="en-US" dirty="0" smtClean="0"/>
              <a:t>W</a:t>
            </a:r>
            <a:r>
              <a:rPr lang="en-US" smtClean="0"/>
              <a:t>ise</a:t>
            </a:r>
            <a:r>
              <a:rPr lang="en-US" dirty="0" smtClean="0"/>
              <a:t>” (1036-1054) – sponsored the earliest Russian code of laws, which combined Slavic tribal law and Byzantine law.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Early Russia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/>
              <a:t>Tartars</a:t>
            </a:r>
            <a:r>
              <a:rPr lang="en-US" dirty="0" smtClean="0"/>
              <a:t>,</a:t>
            </a:r>
            <a:r>
              <a:rPr lang="en-US" b="1" dirty="0" smtClean="0"/>
              <a:t> </a:t>
            </a:r>
            <a:r>
              <a:rPr lang="en-US" dirty="0" smtClean="0"/>
              <a:t>fierce Mongolian warriors from central Asia, swept into Russia, destroyed the city of Kiev, and ruled Russia until the late 15</a:t>
            </a:r>
            <a:r>
              <a:rPr lang="en-US" baseline="30000" dirty="0" smtClean="0"/>
              <a:t>th</a:t>
            </a:r>
            <a:r>
              <a:rPr lang="en-US" dirty="0" smtClean="0"/>
              <a:t> Century.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Islamic Civilization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Islamic Civilization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Islam started in Arabia with a man named Muhammad.</a:t>
            </a:r>
          </a:p>
          <a:p>
            <a:r>
              <a:rPr lang="en-US" dirty="0" smtClean="0"/>
              <a:t>He was attracted to the monotheism of the Christians and Jews as opposed to the polytheism of the Arabs.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Founding of Islam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Muhammad lived from 570-632.</a:t>
            </a:r>
          </a:p>
          <a:p>
            <a:r>
              <a:rPr lang="en-US" dirty="0" smtClean="0"/>
              <a:t>His homeland is Mecca in Arabia.</a:t>
            </a:r>
          </a:p>
          <a:p>
            <a:r>
              <a:rPr lang="en-US" dirty="0" smtClean="0"/>
              <a:t>When he was 40 years old, he began to have visions that the angel Gabriel was speaking to him. (p. 137)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Founding of Islam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 first only his friends and family believed him.</a:t>
            </a:r>
          </a:p>
          <a:p>
            <a:r>
              <a:rPr lang="en-US" dirty="0" smtClean="0"/>
              <a:t>He was ridiculed by the people of Mecca who were pagans who worshipped at the </a:t>
            </a:r>
            <a:r>
              <a:rPr lang="en-US" b="1" dirty="0" err="1" smtClean="0"/>
              <a:t>Kaaba</a:t>
            </a:r>
            <a:r>
              <a:rPr lang="en-US" dirty="0" smtClean="0"/>
              <a:t>, a sacred shrine housing hundreds of pagan idols.</a:t>
            </a:r>
          </a:p>
          <a:p>
            <a:r>
              <a:rPr lang="en-US" dirty="0" smtClean="0"/>
              <a:t>Thousands of people made “pilgrimages” to this shrine every year, making trade very profitable.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Constantinople </a:t>
            </a:r>
          </a:p>
          <a:p>
            <a:pPr lvl="1"/>
            <a:r>
              <a:rPr lang="en-US" dirty="0" smtClean="0"/>
              <a:t>Was a political and religious center</a:t>
            </a:r>
          </a:p>
          <a:p>
            <a:pPr lvl="1"/>
            <a:r>
              <a:rPr lang="en-US" dirty="0" smtClean="0"/>
              <a:t>Became the permanent capital of the Eastern Roman empire</a:t>
            </a:r>
          </a:p>
          <a:p>
            <a:pPr lvl="1"/>
            <a:r>
              <a:rPr lang="en-US" dirty="0" smtClean="0"/>
              <a:t>Was one of the five major patriarchates of the Christian church.</a:t>
            </a:r>
          </a:p>
          <a:p>
            <a:pPr lvl="1"/>
            <a:r>
              <a:rPr lang="en-US" dirty="0" smtClean="0"/>
              <a:t>Withstood the attacks that the western empire could not.</a:t>
            </a:r>
          </a:p>
          <a:p>
            <a:pPr lvl="1"/>
            <a:r>
              <a:rPr lang="en-US" dirty="0" smtClean="0"/>
              <a:t>Became known as The “queen of the Mediterranean”</a:t>
            </a:r>
            <a:endParaRPr lang="en-US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Founding of Islam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traders feared that this monotheistic religion of Muhammad would spread and people would stop their pilgrimages, causing business to suffer.</a:t>
            </a:r>
          </a:p>
          <a:p>
            <a:r>
              <a:rPr lang="en-US" dirty="0" smtClean="0"/>
              <a:t>Therefore they persecuted him and his followers.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Founding of Islam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Muhammad and his followers fled to </a:t>
            </a:r>
            <a:r>
              <a:rPr lang="en-US" b="1" dirty="0" smtClean="0"/>
              <a:t>Medina</a:t>
            </a:r>
            <a:r>
              <a:rPr lang="en-US" dirty="0" smtClean="0"/>
              <a:t> to escape persecution.</a:t>
            </a:r>
          </a:p>
          <a:p>
            <a:r>
              <a:rPr lang="en-US" dirty="0" smtClean="0"/>
              <a:t>This move is called the Hegira (or flight) and marks YEAR 1 of the Muslim calendar.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audi-arabia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08206" y="1774825"/>
            <a:ext cx="5127587" cy="46259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Medina, Muhammad preached his message and gained many followers.</a:t>
            </a:r>
          </a:p>
          <a:p>
            <a:r>
              <a:rPr lang="en-US" dirty="0" smtClean="0"/>
              <a:t>The people of Medina made him their religious, political, and military leader.</a:t>
            </a:r>
          </a:p>
          <a:p>
            <a:r>
              <a:rPr lang="en-US" dirty="0" smtClean="0"/>
              <a:t>Muhammad led his Muslim armies to force people to convert to Islam or die.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Muhammad returned to his home city, Mecca, and conquered it.  </a:t>
            </a:r>
          </a:p>
          <a:p>
            <a:r>
              <a:rPr lang="en-US" dirty="0" smtClean="0"/>
              <a:t>He then made Mecca the holy city of his new religion. </a:t>
            </a:r>
            <a:endParaRPr lang="en-US" dirty="0"/>
          </a:p>
        </p:txBody>
      </p:sp>
      <p:pic>
        <p:nvPicPr>
          <p:cNvPr id="4" name="Picture 3" descr="mecca at nigh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71799" y="3505200"/>
            <a:ext cx="4420433" cy="29415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Allah</a:t>
            </a:r>
            <a:r>
              <a:rPr lang="en-US" dirty="0" smtClean="0"/>
              <a:t> is the Arabic name for God.</a:t>
            </a:r>
          </a:p>
          <a:p>
            <a:r>
              <a:rPr lang="en-US" b="1" dirty="0" smtClean="0"/>
              <a:t>Islam</a:t>
            </a:r>
            <a:r>
              <a:rPr lang="en-US" dirty="0" smtClean="0"/>
              <a:t> is the name of the religion and means “submission” for submission to Allah.</a:t>
            </a:r>
          </a:p>
          <a:p>
            <a:r>
              <a:rPr lang="en-US" b="1" dirty="0" smtClean="0"/>
              <a:t>Muslims</a:t>
            </a:r>
            <a:r>
              <a:rPr lang="en-US" dirty="0" smtClean="0"/>
              <a:t>, “submitters to Allah,” are the followers of Islam.</a:t>
            </a:r>
          </a:p>
          <a:p>
            <a:r>
              <a:rPr lang="en-US" b="1" dirty="0" smtClean="0"/>
              <a:t>Koran/</a:t>
            </a:r>
            <a:r>
              <a:rPr lang="en-US" b="1" dirty="0" err="1" smtClean="0"/>
              <a:t>Q’uran</a:t>
            </a:r>
            <a:r>
              <a:rPr lang="en-US" dirty="0" smtClean="0"/>
              <a:t> is the sacred book of the Muslims.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Muslims believe in </a:t>
            </a:r>
            <a:r>
              <a:rPr lang="en-US" b="1" dirty="0" smtClean="0"/>
              <a:t>one god </a:t>
            </a:r>
            <a:r>
              <a:rPr lang="en-US" dirty="0" smtClean="0"/>
              <a:t>and that Muhammad is the most important and last prophet.</a:t>
            </a:r>
          </a:p>
          <a:p>
            <a:r>
              <a:rPr lang="en-US" dirty="0" smtClean="0"/>
              <a:t>See page 138 for quotes from Koran.</a:t>
            </a:r>
          </a:p>
          <a:p>
            <a:r>
              <a:rPr lang="en-US" dirty="0" smtClean="0"/>
              <a:t>Muslims believe that </a:t>
            </a:r>
            <a:r>
              <a:rPr lang="en-US" b="1" dirty="0" smtClean="0"/>
              <a:t>Ishmael</a:t>
            </a:r>
            <a:r>
              <a:rPr lang="en-US" dirty="0" smtClean="0"/>
              <a:t> was the son of the promise to Abraham.</a:t>
            </a:r>
          </a:p>
          <a:p>
            <a:r>
              <a:rPr lang="en-US" dirty="0" smtClean="0"/>
              <a:t>They believe that Ishmael was the son whom God asked Abraham to sacrifice, but then provided the lamb instead.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Muslims believe that Jesus was also a prophet of Allah, but deny his deity.</a:t>
            </a:r>
          </a:p>
          <a:p>
            <a:r>
              <a:rPr lang="en-US" dirty="0" smtClean="0"/>
              <a:t>They believe Jesus was a good moral teacher.</a:t>
            </a:r>
          </a:p>
          <a:p>
            <a:r>
              <a:rPr lang="en-US" dirty="0" smtClean="0"/>
              <a:t>Muslims reject the Trinity. (p. 139 quote)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Five Pillars of Islam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What is a pillar?</a:t>
            </a:r>
          </a:p>
          <a:p>
            <a:pPr lvl="1"/>
            <a:r>
              <a:rPr lang="en-US" dirty="0" smtClean="0"/>
              <a:t>1. an upright shaft or structure, of stone, brick, or other material, relatively slender in proportion to its height, and of any shape in section, used as a </a:t>
            </a:r>
            <a:r>
              <a:rPr lang="en-US" b="1" dirty="0" smtClean="0"/>
              <a:t>building support</a:t>
            </a:r>
            <a:r>
              <a:rPr lang="en-US" dirty="0" smtClean="0"/>
              <a:t>, or standing alone, as for a monument: Gothic pillars; a pillar to commemorate Columbus. </a:t>
            </a:r>
          </a:p>
          <a:p>
            <a:pPr lvl="1"/>
            <a:r>
              <a:rPr lang="en-US" dirty="0" smtClean="0"/>
              <a:t>2. a natural formation </a:t>
            </a:r>
            <a:r>
              <a:rPr lang="en-US" b="1" dirty="0" smtClean="0"/>
              <a:t>resembling such a construction</a:t>
            </a:r>
            <a:r>
              <a:rPr lang="en-US" dirty="0" smtClean="0"/>
              <a:t>: a pillar of rock; a pillar of smoke. </a:t>
            </a:r>
          </a:p>
          <a:p>
            <a:pPr lvl="1"/>
            <a:r>
              <a:rPr lang="en-US" dirty="0" smtClean="0"/>
              <a:t>3. any </a:t>
            </a:r>
            <a:r>
              <a:rPr lang="en-US" b="1" dirty="0" smtClean="0"/>
              <a:t>upright, supporting part</a:t>
            </a:r>
            <a:r>
              <a:rPr lang="en-US" dirty="0" smtClean="0"/>
              <a:t>; post: the pillar of a table. </a:t>
            </a:r>
          </a:p>
          <a:p>
            <a:pPr lvl="1"/>
            <a:r>
              <a:rPr lang="en-US" dirty="0" smtClean="0"/>
              <a:t>4. a person who is a chief </a:t>
            </a:r>
            <a:r>
              <a:rPr lang="en-US" b="1" dirty="0" smtClean="0"/>
              <a:t>supporter</a:t>
            </a:r>
            <a:r>
              <a:rPr lang="en-US" dirty="0" smtClean="0"/>
              <a:t> of a society, state, institution, etc.: a pillar of the community.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Five Pillars of Islam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</a:t>
            </a:r>
            <a:r>
              <a:rPr lang="en-US" dirty="0" err="1" smtClean="0"/>
              <a:t>Shahadah</a:t>
            </a:r>
            <a:r>
              <a:rPr lang="en-US" dirty="0" smtClean="0"/>
              <a:t> – No god but Allah, Mohammad is prophet</a:t>
            </a:r>
          </a:p>
          <a:p>
            <a:r>
              <a:rPr lang="en-US" dirty="0" smtClean="0"/>
              <a:t>2. </a:t>
            </a:r>
            <a:r>
              <a:rPr lang="en-US" dirty="0" err="1" smtClean="0"/>
              <a:t>Salat</a:t>
            </a:r>
            <a:r>
              <a:rPr lang="en-US" dirty="0" smtClean="0"/>
              <a:t> – Pray 5 times a day facing Mecca</a:t>
            </a:r>
          </a:p>
          <a:p>
            <a:r>
              <a:rPr lang="en-US" dirty="0" smtClean="0"/>
              <a:t>3. </a:t>
            </a:r>
            <a:r>
              <a:rPr lang="en-US" dirty="0" err="1" smtClean="0"/>
              <a:t>Zakat</a:t>
            </a:r>
            <a:r>
              <a:rPr lang="en-US" dirty="0" smtClean="0"/>
              <a:t> – Give to the poor</a:t>
            </a:r>
          </a:p>
          <a:p>
            <a:r>
              <a:rPr lang="en-US" dirty="0" smtClean="0"/>
              <a:t>4. </a:t>
            </a:r>
            <a:r>
              <a:rPr lang="en-US" dirty="0" err="1" smtClean="0"/>
              <a:t>Sawm</a:t>
            </a:r>
            <a:r>
              <a:rPr lang="en-US" dirty="0" smtClean="0"/>
              <a:t> – fast from sunrise to sunset during Ramadan</a:t>
            </a:r>
          </a:p>
          <a:p>
            <a:r>
              <a:rPr lang="en-US" dirty="0" smtClean="0"/>
              <a:t>5. Hajj – make at least 1 pilgrimage to Mecca in one’s lifetime.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Byzantine Empire took its name from the ancient Greek city of </a:t>
            </a:r>
            <a:r>
              <a:rPr lang="en-US" b="1" dirty="0" smtClean="0"/>
              <a:t>Byzantium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Errors of Islam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are they? (p. 139-140)</a:t>
            </a:r>
          </a:p>
          <a:p>
            <a:endParaRPr lang="en-US" dirty="0"/>
          </a:p>
        </p:txBody>
      </p:sp>
      <p:pic>
        <p:nvPicPr>
          <p:cNvPr id="4" name="Picture 3" descr="Blue Mosque Istanbu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43400" y="2590800"/>
            <a:ext cx="3935896" cy="3352800"/>
          </a:xfrm>
          <a:prstGeom prst="rect">
            <a:avLst/>
          </a:prstGeom>
        </p:spPr>
      </p:pic>
      <p:pic>
        <p:nvPicPr>
          <p:cNvPr id="5" name="Picture 4" descr="Pres Obama prays at Blue Mosqu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90600" y="3352800"/>
            <a:ext cx="1743075" cy="26193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715000" y="22098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Blue Mosque in Istanbul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Spread of Islam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Muhammad united Arabia under Islam.</a:t>
            </a:r>
          </a:p>
          <a:p>
            <a:r>
              <a:rPr lang="en-US" dirty="0" smtClean="0"/>
              <a:t>Successors were “</a:t>
            </a:r>
            <a:r>
              <a:rPr lang="en-US" b="1" dirty="0" smtClean="0"/>
              <a:t>Caliphs</a:t>
            </a:r>
            <a:r>
              <a:rPr lang="en-US" dirty="0" smtClean="0"/>
              <a:t>,” close friends and relatives of Muhammad.</a:t>
            </a:r>
          </a:p>
          <a:p>
            <a:r>
              <a:rPr lang="en-US" dirty="0" smtClean="0"/>
              <a:t>They exercised </a:t>
            </a:r>
            <a:r>
              <a:rPr lang="en-US" b="1" dirty="0" smtClean="0"/>
              <a:t>spiritual, political, &amp; military authority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Spread of Islam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Abu </a:t>
            </a:r>
            <a:r>
              <a:rPr lang="en-US" dirty="0" err="1" smtClean="0"/>
              <a:t>Bakr</a:t>
            </a:r>
            <a:r>
              <a:rPr lang="en-US" dirty="0" smtClean="0"/>
              <a:t> – 1</a:t>
            </a:r>
            <a:r>
              <a:rPr lang="en-US" baseline="30000" dirty="0" smtClean="0"/>
              <a:t>st</a:t>
            </a:r>
            <a:r>
              <a:rPr lang="en-US" dirty="0" smtClean="0"/>
              <a:t> Caliph (632-634)</a:t>
            </a:r>
          </a:p>
          <a:p>
            <a:r>
              <a:rPr lang="en-US" dirty="0" err="1" smtClean="0"/>
              <a:t>Umar</a:t>
            </a:r>
            <a:r>
              <a:rPr lang="en-US" dirty="0" smtClean="0"/>
              <a:t> – 2</a:t>
            </a:r>
            <a:r>
              <a:rPr lang="en-US" baseline="30000" dirty="0" smtClean="0"/>
              <a:t>nd</a:t>
            </a:r>
            <a:r>
              <a:rPr lang="en-US" dirty="0" smtClean="0"/>
              <a:t> Caliph (634-644)</a:t>
            </a:r>
          </a:p>
          <a:p>
            <a:r>
              <a:rPr lang="en-US" dirty="0" err="1" smtClean="0"/>
              <a:t>Uthman</a:t>
            </a:r>
            <a:r>
              <a:rPr lang="en-US" dirty="0" smtClean="0"/>
              <a:t> – 3</a:t>
            </a:r>
            <a:r>
              <a:rPr lang="en-US" baseline="30000" dirty="0" smtClean="0"/>
              <a:t>rd</a:t>
            </a:r>
            <a:r>
              <a:rPr lang="en-US" dirty="0" smtClean="0"/>
              <a:t> Caliph (644-656)</a:t>
            </a:r>
          </a:p>
          <a:p>
            <a:r>
              <a:rPr lang="en-US" dirty="0" smtClean="0"/>
              <a:t>Ali – 4</a:t>
            </a:r>
            <a:r>
              <a:rPr lang="en-US" baseline="30000" dirty="0" smtClean="0"/>
              <a:t>th</a:t>
            </a:r>
            <a:r>
              <a:rPr lang="en-US" dirty="0" smtClean="0"/>
              <a:t> Caliph (656-661)</a:t>
            </a:r>
          </a:p>
          <a:p>
            <a:endParaRPr lang="en-US" dirty="0" smtClean="0"/>
          </a:p>
          <a:p>
            <a:r>
              <a:rPr lang="en-US" dirty="0" smtClean="0"/>
              <a:t>They expanded Islam by conquering Palestine, Syria, Egypt, Iraq, and Persia.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Factors aiding their expansion: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Their desire for fertile land</a:t>
            </a:r>
          </a:p>
          <a:p>
            <a:r>
              <a:rPr lang="en-US" dirty="0" smtClean="0"/>
              <a:t>2. The weakness of the Byzantine &amp; Persian Empires (7</a:t>
            </a:r>
            <a:r>
              <a:rPr lang="en-US" baseline="30000" dirty="0" smtClean="0"/>
              <a:t>th</a:t>
            </a:r>
            <a:r>
              <a:rPr lang="en-US" dirty="0" smtClean="0"/>
              <a:t> Century AD)</a:t>
            </a:r>
          </a:p>
          <a:p>
            <a:r>
              <a:rPr lang="en-US" dirty="0" smtClean="0"/>
              <a:t>3. Islamic unity.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Jihad – holy war defending the honor of Islam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 first Arabs dominated Islam and the Islamic empire, but they treated their non-Arab converts poorly.</a:t>
            </a:r>
          </a:p>
          <a:p>
            <a:r>
              <a:rPr lang="en-US" dirty="0" smtClean="0"/>
              <a:t>The non-Arabs helped overthrow the Umayyad Caliphate and installed the Abbasid Caliphate, which granted better treatment to non-Arab Muslims.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Abbasid Caliphate marked the peak of the Muslim Empire.</a:t>
            </a:r>
          </a:p>
          <a:p>
            <a:pPr lvl="1"/>
            <a:r>
              <a:rPr lang="en-US" dirty="0" smtClean="0"/>
              <a:t>They controlled more territory than Ancient Rome had.</a:t>
            </a:r>
          </a:p>
          <a:p>
            <a:pPr lvl="1"/>
            <a:r>
              <a:rPr lang="en-US" dirty="0" smtClean="0"/>
              <a:t>Capital was moved to Baghdad, which became a great commercial center.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/>
              <a:t>Seljuk Turks </a:t>
            </a:r>
            <a:r>
              <a:rPr lang="en-US" dirty="0" smtClean="0"/>
              <a:t>were a Sunni Muslim dynasty who expanded the Muslim empire into Asia Minor, taking territory away from the Byzantine Empire.</a:t>
            </a:r>
          </a:p>
          <a:p>
            <a:r>
              <a:rPr lang="en-US" dirty="0" smtClean="0"/>
              <a:t>This expansion into Christendom led the Christians of western Europe to be alarmed enough to launch </a:t>
            </a:r>
            <a:r>
              <a:rPr lang="en-US" b="1" dirty="0" smtClean="0"/>
              <a:t>Crusades</a:t>
            </a:r>
            <a:r>
              <a:rPr lang="en-US" dirty="0" smtClean="0"/>
              <a:t> to take back the Holy Land from the Muslims.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Muslim Cultural Contributions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Muslims embraced the cultures of the peoples they conquered.</a:t>
            </a:r>
          </a:p>
          <a:p>
            <a:r>
              <a:rPr lang="en-US" dirty="0" smtClean="0"/>
              <a:t>Trade Routes to China, India, East Africa</a:t>
            </a:r>
          </a:p>
          <a:p>
            <a:r>
              <a:rPr lang="en-US" dirty="0" smtClean="0"/>
              <a:t>Products: paper, silk, muslin, linen, damask, woven carpets, tooled leather, filigree jewelry, engraved silver &amp; gold, knives &amp; swords, dates, oranges, lemons, apricots, peaches, melons.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Turkish sword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7400" y="2204290"/>
            <a:ext cx="4876800" cy="365289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Translated writings of Greeks, Persians, and Indians into Arabic. (Examples: Aristotle, Plato, Galen, Hippocrates, Archimedes, Euclid, Ptolemy, et al.) </a:t>
            </a:r>
            <a:endParaRPr lang="en-US" dirty="0"/>
          </a:p>
        </p:txBody>
      </p:sp>
      <p:pic>
        <p:nvPicPr>
          <p:cNvPr id="4" name="Picture 3" descr="arabic script alphabe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19400" y="3809999"/>
            <a:ext cx="3352800" cy="24476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Byzantine Empire was Roman in several ways:</a:t>
            </a:r>
          </a:p>
          <a:p>
            <a:pPr lvl="1"/>
            <a:r>
              <a:rPr lang="en-US" dirty="0" smtClean="0"/>
              <a:t>Same customs and traditions</a:t>
            </a:r>
          </a:p>
          <a:p>
            <a:pPr lvl="1"/>
            <a:r>
              <a:rPr lang="en-US" dirty="0" smtClean="0"/>
              <a:t>Roman political and legal structures</a:t>
            </a:r>
          </a:p>
          <a:p>
            <a:pPr lvl="1"/>
            <a:r>
              <a:rPr lang="en-US" dirty="0" smtClean="0"/>
              <a:t>But has much Hellenistic influence as well</a:t>
            </a:r>
          </a:p>
          <a:p>
            <a:pPr lvl="1"/>
            <a:r>
              <a:rPr lang="en-US" dirty="0" smtClean="0"/>
              <a:t>More Greek than Roman</a:t>
            </a:r>
          </a:p>
          <a:p>
            <a:pPr lvl="1"/>
            <a:r>
              <a:rPr lang="en-US" dirty="0" smtClean="0"/>
              <a:t>More Asiatic than European</a:t>
            </a:r>
            <a:endParaRPr lang="en-US" dirty="0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Muslim Contributions to Medicine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 </a:t>
            </a:r>
            <a:r>
              <a:rPr lang="en-US" dirty="0" err="1" smtClean="0"/>
              <a:t>Razi</a:t>
            </a:r>
            <a:r>
              <a:rPr lang="en-US" dirty="0" smtClean="0"/>
              <a:t> &amp; </a:t>
            </a:r>
            <a:r>
              <a:rPr lang="en-US" dirty="0" err="1" smtClean="0"/>
              <a:t>ibn</a:t>
            </a:r>
            <a:r>
              <a:rPr lang="en-US" dirty="0" smtClean="0"/>
              <a:t> </a:t>
            </a:r>
            <a:r>
              <a:rPr lang="en-US" dirty="0" err="1" smtClean="0"/>
              <a:t>Sina</a:t>
            </a:r>
            <a:r>
              <a:rPr lang="en-US" dirty="0" smtClean="0"/>
              <a:t>: small pox, tuberculosis</a:t>
            </a:r>
          </a:p>
          <a:p>
            <a:r>
              <a:rPr lang="en-US" dirty="0" smtClean="0"/>
              <a:t>Surgeries</a:t>
            </a:r>
          </a:p>
          <a:p>
            <a:r>
              <a:rPr lang="en-US" dirty="0" smtClean="0"/>
              <a:t>Hospitals</a:t>
            </a:r>
          </a:p>
          <a:p>
            <a:r>
              <a:rPr lang="en-US" dirty="0" smtClean="0"/>
              <a:t>Cleanliness &amp; sanitation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Muslim Contributions to Literature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Omar Khayyam – </a:t>
            </a:r>
            <a:r>
              <a:rPr lang="en-US" i="1" dirty="0" err="1" smtClean="0"/>
              <a:t>Rubaiyat</a:t>
            </a:r>
            <a:r>
              <a:rPr lang="en-US" i="1" dirty="0" smtClean="0"/>
              <a:t>, </a:t>
            </a:r>
            <a:r>
              <a:rPr lang="en-US" dirty="0" smtClean="0"/>
              <a:t>poem page 143</a:t>
            </a:r>
          </a:p>
          <a:p>
            <a:endParaRPr lang="en-US" dirty="0"/>
          </a:p>
        </p:txBody>
      </p:sp>
      <p:pic>
        <p:nvPicPr>
          <p:cNvPr id="4" name="Picture 3" descr="Omar Khayya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43200" y="2514600"/>
            <a:ext cx="3352800" cy="3352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Mathematics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Borrowed from Indians and Greeks.</a:t>
            </a:r>
          </a:p>
          <a:p>
            <a:pPr lvl="1"/>
            <a:r>
              <a:rPr lang="en-US" dirty="0" smtClean="0"/>
              <a:t>Arabic numerals</a:t>
            </a:r>
          </a:p>
          <a:p>
            <a:pPr lvl="1"/>
            <a:r>
              <a:rPr lang="en-US" dirty="0" smtClean="0"/>
              <a:t>Decimal system </a:t>
            </a:r>
          </a:p>
          <a:p>
            <a:pPr lvl="1"/>
            <a:r>
              <a:rPr lang="en-US" dirty="0" smtClean="0"/>
              <a:t>Concept of zero</a:t>
            </a:r>
          </a:p>
          <a:p>
            <a:pPr lvl="1"/>
            <a:r>
              <a:rPr lang="en-US" dirty="0" smtClean="0"/>
              <a:t>Geometry - Greek</a:t>
            </a:r>
          </a:p>
          <a:p>
            <a:pPr lvl="1"/>
            <a:r>
              <a:rPr lang="en-US" dirty="0" smtClean="0"/>
              <a:t>Trigonometry - Greek</a:t>
            </a:r>
          </a:p>
          <a:p>
            <a:pPr lvl="1"/>
            <a:r>
              <a:rPr lang="en-US" dirty="0" smtClean="0"/>
              <a:t>Algebra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Art &amp; Architecture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Muhammad forbid representation of humans and animals.</a:t>
            </a:r>
          </a:p>
          <a:p>
            <a:r>
              <a:rPr lang="en-US" dirty="0" smtClean="0"/>
              <a:t>Muslim artists used abstract designs.</a:t>
            </a:r>
          </a:p>
          <a:p>
            <a:r>
              <a:rPr lang="en-US" dirty="0" err="1" smtClean="0"/>
              <a:t>Caligraphy</a:t>
            </a:r>
            <a:endParaRPr lang="en-US" dirty="0" smtClean="0"/>
          </a:p>
          <a:p>
            <a:r>
              <a:rPr lang="en-US" dirty="0" smtClean="0"/>
              <a:t>Manuscript illumination</a:t>
            </a:r>
          </a:p>
          <a:p>
            <a:r>
              <a:rPr lang="en-US" dirty="0" smtClean="0"/>
              <a:t>Mosques: domes, minarets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Art &amp; Architecture</a:t>
            </a:r>
            <a:endParaRPr lang="en-US" dirty="0"/>
          </a:p>
        </p:txBody>
      </p:sp>
      <p:pic>
        <p:nvPicPr>
          <p:cNvPr id="4" name="Content Placeholder 3" descr="arabic caligraph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72200" y="2133600"/>
            <a:ext cx="2143125" cy="2143125"/>
          </a:xfrm>
        </p:spPr>
      </p:pic>
      <p:pic>
        <p:nvPicPr>
          <p:cNvPr id="5" name="Picture 4" descr="ancient arabic ar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38200" y="1828800"/>
            <a:ext cx="1743075" cy="2619375"/>
          </a:xfrm>
          <a:prstGeom prst="rect">
            <a:avLst/>
          </a:prstGeom>
        </p:spPr>
      </p:pic>
      <p:pic>
        <p:nvPicPr>
          <p:cNvPr id="6" name="Picture 5" descr="arabic mura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48000" y="3733800"/>
            <a:ext cx="2800350" cy="162877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315200" y="4648200"/>
            <a:ext cx="1226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calligraphy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733800" y="3276600"/>
            <a:ext cx="1399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Arabic mural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85800" y="4572000"/>
            <a:ext cx="1891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Ancient Arabic art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Reign of Justinian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Justinian was a famous Byzantine emperor.</a:t>
            </a:r>
          </a:p>
          <a:p>
            <a:pPr lvl="1"/>
            <a:r>
              <a:rPr lang="en-US" dirty="0" smtClean="0"/>
              <a:t>Ruled 527-565 AD</a:t>
            </a:r>
          </a:p>
          <a:p>
            <a:pPr lvl="1"/>
            <a:r>
              <a:rPr lang="en-US" dirty="0" smtClean="0"/>
              <a:t> Counseled by his wife Theodora</a:t>
            </a:r>
          </a:p>
          <a:p>
            <a:pPr lvl="1"/>
            <a:r>
              <a:rPr lang="en-US" dirty="0" smtClean="0"/>
              <a:t>Fought the “barbarians” to retain control of western lands.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Reign of Justinian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The Justinian Code</a:t>
            </a:r>
            <a:r>
              <a:rPr lang="en-US" dirty="0" smtClean="0"/>
              <a:t>, a systematic arrangement of laws that clarified Roman legal principles, </a:t>
            </a:r>
            <a:r>
              <a:rPr lang="en-US" b="1" dirty="0" smtClean="0"/>
              <a:t>preserved the heritage of the Roman legal system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Reign of Justinian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Justinian wanted to restore the grandeur of Rome.</a:t>
            </a:r>
          </a:p>
          <a:p>
            <a:r>
              <a:rPr lang="en-US" dirty="0" smtClean="0"/>
              <a:t>He built churches, public buildings, aqueducts, &amp; roads.</a:t>
            </a:r>
          </a:p>
          <a:p>
            <a:r>
              <a:rPr lang="en-US" dirty="0" smtClean="0"/>
              <a:t>He patronized (supported) Byzantine art.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736</TotalTime>
  <Words>2143</Words>
  <Application>Microsoft Office PowerPoint</Application>
  <PresentationFormat>On-screen Show (4:3)</PresentationFormat>
  <Paragraphs>223</Paragraphs>
  <Slides>64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64</vt:i4>
      </vt:variant>
    </vt:vector>
  </HeadingPairs>
  <TitlesOfParts>
    <vt:vector size="65" baseType="lpstr">
      <vt:lpstr>Module</vt:lpstr>
      <vt:lpstr>The Byzantine &amp; Islamic Empires</vt:lpstr>
      <vt:lpstr>Slide 2</vt:lpstr>
      <vt:lpstr>Slide 3</vt:lpstr>
      <vt:lpstr>Slide 4</vt:lpstr>
      <vt:lpstr>Slide 5</vt:lpstr>
      <vt:lpstr>Slide 6</vt:lpstr>
      <vt:lpstr>The Reign of Justinian</vt:lpstr>
      <vt:lpstr>The Reign of Justinian</vt:lpstr>
      <vt:lpstr>The Reign of Justinian</vt:lpstr>
      <vt:lpstr>Hagia Sophia</vt:lpstr>
      <vt:lpstr>Problems left by Justinian</vt:lpstr>
      <vt:lpstr>Eastern &amp; Western Churches Separate</vt:lpstr>
      <vt:lpstr>Eastern &amp; Western Churches Separate</vt:lpstr>
      <vt:lpstr>Eastern &amp; Western Churches Separate</vt:lpstr>
      <vt:lpstr>Eastern &amp; Western Churches Separate</vt:lpstr>
      <vt:lpstr>Eastern &amp; Western Churches Separate</vt:lpstr>
      <vt:lpstr>Eastern &amp; Western Churches Separate</vt:lpstr>
      <vt:lpstr>Empire Under Siege</vt:lpstr>
      <vt:lpstr>Slide 19</vt:lpstr>
      <vt:lpstr>Empire Under Siege</vt:lpstr>
      <vt:lpstr>New Obstacles</vt:lpstr>
      <vt:lpstr>Crusades</vt:lpstr>
      <vt:lpstr>Crusades</vt:lpstr>
      <vt:lpstr>Slide 24</vt:lpstr>
      <vt:lpstr>Slide 25</vt:lpstr>
      <vt:lpstr>Slide 26</vt:lpstr>
      <vt:lpstr>Contributions of the Byzantine Civilization</vt:lpstr>
      <vt:lpstr>Contributions of the Byzantine Civilization</vt:lpstr>
      <vt:lpstr>Contributions of the Byzantine Civilization</vt:lpstr>
      <vt:lpstr>Early Russia</vt:lpstr>
      <vt:lpstr>Early Russia</vt:lpstr>
      <vt:lpstr>Early Russia</vt:lpstr>
      <vt:lpstr>Early Russia</vt:lpstr>
      <vt:lpstr>Early Russia</vt:lpstr>
      <vt:lpstr>Early Russia</vt:lpstr>
      <vt:lpstr>Islamic Civilization</vt:lpstr>
      <vt:lpstr>The Islamic Civilization</vt:lpstr>
      <vt:lpstr>The Founding of Islam</vt:lpstr>
      <vt:lpstr>The Founding of Islam</vt:lpstr>
      <vt:lpstr>The Founding of Islam</vt:lpstr>
      <vt:lpstr>The Founding of Islam</vt:lpstr>
      <vt:lpstr>Slide 42</vt:lpstr>
      <vt:lpstr>Slide 43</vt:lpstr>
      <vt:lpstr>Slide 44</vt:lpstr>
      <vt:lpstr>Slide 45</vt:lpstr>
      <vt:lpstr>Slide 46</vt:lpstr>
      <vt:lpstr>Slide 47</vt:lpstr>
      <vt:lpstr>Five Pillars of Islam</vt:lpstr>
      <vt:lpstr>Five Pillars of Islam</vt:lpstr>
      <vt:lpstr>Errors of Islam</vt:lpstr>
      <vt:lpstr>The Spread of Islam</vt:lpstr>
      <vt:lpstr>The Spread of Islam</vt:lpstr>
      <vt:lpstr>Factors aiding their expansion:</vt:lpstr>
      <vt:lpstr>Slide 54</vt:lpstr>
      <vt:lpstr>Slide 55</vt:lpstr>
      <vt:lpstr>Slide 56</vt:lpstr>
      <vt:lpstr>Muslim Cultural Contributions</vt:lpstr>
      <vt:lpstr>Slide 58</vt:lpstr>
      <vt:lpstr>Slide 59</vt:lpstr>
      <vt:lpstr>Muslim Contributions to Medicine</vt:lpstr>
      <vt:lpstr>Muslim Contributions to Literature</vt:lpstr>
      <vt:lpstr>Mathematics</vt:lpstr>
      <vt:lpstr>Art &amp; Architecture</vt:lpstr>
      <vt:lpstr>Art &amp; Architecture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Byzantine &amp; Islamic Empires</dc:title>
  <dc:creator>Cotton Blossom</dc:creator>
  <cp:lastModifiedBy>Alice Purcell</cp:lastModifiedBy>
  <cp:revision>44</cp:revision>
  <dcterms:created xsi:type="dcterms:W3CDTF">2010-10-12T20:28:00Z</dcterms:created>
  <dcterms:modified xsi:type="dcterms:W3CDTF">2012-09-28T18:42:33Z</dcterms:modified>
</cp:coreProperties>
</file>